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76" r:id="rId4"/>
    <p:sldId id="264" r:id="rId5"/>
    <p:sldId id="270" r:id="rId6"/>
    <p:sldId id="275" r:id="rId7"/>
    <p:sldId id="274" r:id="rId8"/>
    <p:sldId id="267" r:id="rId9"/>
    <p:sldId id="279" r:id="rId10"/>
    <p:sldId id="280" r:id="rId11"/>
    <p:sldId id="278" r:id="rId12"/>
    <p:sldId id="277" r:id="rId13"/>
    <p:sldId id="28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1E9"/>
    <a:srgbClr val="0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A668D-D74A-F646-B4C7-1D0ED6F14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487145-66F9-8A4D-858A-A2E4F41A5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66DF49-3773-0940-9713-BF1565EEF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BFC586-02F7-7243-B502-C8F9B574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91F857-1466-084B-987E-20CE395A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57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9257D-A47D-2F47-8710-9233374B5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C79677-8D32-674A-960C-8ABD77C72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8B8E92-5FDD-494C-89AF-6D78A71D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20821D-4C8E-824F-B7C6-BD75C54C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31FB94-E39D-6742-9CB9-52B44EB3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21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5EBA68-3221-C142-805B-9FA85788D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B12E31A-8FD3-004A-B7BE-98C0A4009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116C47-DA63-7547-9612-553F4DCF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5ABE9B-6AD0-9F46-AB2B-00551F18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541EA0-A605-1C47-96D1-7262F4DE3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5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6F441E-150F-844A-93DD-C85F6531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E7CED0-8119-4C47-8FDC-D94D9F501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B2A4BE-3696-A14E-B92C-57C69360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F2B237-1432-2C48-A437-6FE92808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075BD5-9D37-0C45-BF23-6413EA6D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49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23097-6D5C-E245-9595-A111F495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106D88-98A2-0242-AC32-A69B6EF6E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959440-58DF-D548-849A-A690BAE5C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B65D8A-8A94-904D-9798-CE50041E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F58FA9-F80A-A34F-AE1E-4F7B81353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40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11BBC-E40F-114C-AE2C-6FBB560D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8D54DA-72E0-BF44-AB45-7A56F5D71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A37387-664F-5A41-919B-B004CF3D2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E3396C-C78F-9941-A665-7BD278FB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CB5B1B-4E71-A945-9417-03C2788D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BB96987-D96E-2946-AA69-32E2584A0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17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3DAD9-FB0F-F643-BB1E-A693B4AE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B0E00A-177B-A640-A50D-D6F04D541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48DDAC-131B-EA47-A83C-24C616FA9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ACC44D5-E1DB-7741-8282-76C1AEDE7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5F7FA4A-3E65-CA40-B1E7-9EDC8115A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8A3EF70-78CC-D341-9B21-64F5E8600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10773C0-8701-3E4B-B88C-BAB82057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410101-C0AC-AD4D-B9EF-C77074C0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58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BE1FA-F189-6343-91EE-36C74D85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9ABCBD8-2491-464D-A482-E510543B2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0CE6BB8-0089-E34C-A047-99497336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069FA33-1B9E-7641-8E6B-8B1EA05F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08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80AA010-3BA1-BD4E-B334-5E0FFE3D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3CCCD9C-84E6-A340-867F-5D7E3AE4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4BEB503-7AE1-B748-9B6C-9B97E9D2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3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92DBD-1807-C641-AF42-BFDC7556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E37BE1-A0B9-F646-9EC2-B135DA8EF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F96DFA-DEF0-4E44-92BC-5A840B7E5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0DC4DC-2A1A-9C4F-A9D5-EC104D02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447AB7-7FED-4B49-B6FD-C1B4F230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A6C1BE-23A7-DF49-B5FE-EFC5DCF2B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70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36A9B4-D4B3-2C40-A461-9B428217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3861D9E-DDDD-A345-A66E-898AD9987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FD7D98-06E6-224B-9134-E8A09754A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51FBF9-75E6-A44E-A898-4F62710E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A2331-EC14-C549-AFEA-014D6B2E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A7448F-BA18-154E-A105-F253AAD8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12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E2A882E-BF04-C943-81EB-42DD67A1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6689DB-5489-AA44-9A56-813D292A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1B352C-4A99-2A44-972B-48ADD6FA3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52B9-33FF-A648-BC3B-4CEBDFF16D4B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72413C-FCF7-614F-B531-0E5E3E1F4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C87B81-8276-C247-BD77-40F6FB38E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56AD-214D-FE43-B643-1E02542D2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50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sted-image">
            <a:extLst>
              <a:ext uri="{FF2B5EF4-FFF2-40B4-BE49-F238E27FC236}">
                <a16:creationId xmlns:a16="http://schemas.microsoft.com/office/drawing/2014/main" id="{7440B078-CA3D-440B-A625-9776239E5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948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14FA0529-0D85-425E-B262-0478327581B7}"/>
              </a:ext>
            </a:extLst>
          </p:cNvPr>
          <p:cNvSpPr/>
          <p:nvPr/>
        </p:nvSpPr>
        <p:spPr>
          <a:xfrm>
            <a:off x="8465602" y="302209"/>
            <a:ext cx="3195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000" b="1" dirty="0">
                <a:solidFill>
                  <a:srgbClr val="D0CECE"/>
                </a:solidFill>
                <a:latin typeface="+mj-lt"/>
                <a:cs typeface="Calibri" panose="020F0502020204030204" pitchFamily="34" charset="0"/>
              </a:rPr>
              <a:t>Novembro de 2022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EC150D7-0636-4C62-8D4E-927BCA2A26F4}"/>
              </a:ext>
            </a:extLst>
          </p:cNvPr>
          <p:cNvSpPr txBox="1">
            <a:spLocks/>
          </p:cNvSpPr>
          <p:nvPr/>
        </p:nvSpPr>
        <p:spPr>
          <a:xfrm>
            <a:off x="942364" y="1443211"/>
            <a:ext cx="8999422" cy="18915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  <a:defRPr/>
            </a:pPr>
            <a:r>
              <a:rPr lang="pt-BR" sz="4800" b="1" dirty="0">
                <a:solidFill>
                  <a:srgbClr val="0050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Pagamento de Decisões Judiciais</a:t>
            </a:r>
          </a:p>
          <a:p>
            <a:pPr>
              <a:lnSpc>
                <a:spcPts val="8000"/>
              </a:lnSpc>
              <a:defRPr/>
            </a:pPr>
            <a:r>
              <a:rPr lang="pt-BR" sz="3600" b="1" dirty="0">
                <a:solidFill>
                  <a:srgbClr val="3196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Precatórios e RPVs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8365EA89-C14C-49BE-A003-776ECAD2B441}"/>
              </a:ext>
            </a:extLst>
          </p:cNvPr>
          <p:cNvGrpSpPr/>
          <p:nvPr/>
        </p:nvGrpSpPr>
        <p:grpSpPr>
          <a:xfrm>
            <a:off x="8498260" y="5001595"/>
            <a:ext cx="3290256" cy="1605087"/>
            <a:chOff x="8498260" y="4816536"/>
            <a:chExt cx="3290256" cy="1605087"/>
          </a:xfrm>
        </p:grpSpPr>
        <p:pic>
          <p:nvPicPr>
            <p:cNvPr id="6" name="Imagem 5" descr="logo_tesouro.png">
              <a:extLst>
                <a:ext uri="{FF2B5EF4-FFF2-40B4-BE49-F238E27FC236}">
                  <a16:creationId xmlns:a16="http://schemas.microsoft.com/office/drawing/2014/main" id="{F9ACA57A-54F4-420E-ACA0-963371C70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98260" y="5414789"/>
              <a:ext cx="1347142" cy="813195"/>
            </a:xfrm>
            <a:prstGeom prst="rect">
              <a:avLst/>
            </a:prstGeom>
          </p:spPr>
        </p:pic>
        <p:pic>
          <p:nvPicPr>
            <p:cNvPr id="7" name="Imagem 6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CACC898F-8013-4D19-83E8-CFD0D46365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0561" y="4816536"/>
              <a:ext cx="1867955" cy="1605087"/>
            </a:xfrm>
            <a:prstGeom prst="rect">
              <a:avLst/>
            </a:prstGeom>
          </p:spPr>
        </p:pic>
      </p:grpSp>
      <p:sp>
        <p:nvSpPr>
          <p:cNvPr id="8" name="CaixaDeTexto 7">
            <a:extLst>
              <a:ext uri="{FF2B5EF4-FFF2-40B4-BE49-F238E27FC236}">
                <a16:creationId xmlns:a16="http://schemas.microsoft.com/office/drawing/2014/main" id="{52C29729-1C53-6E24-1DFB-773652242A1E}"/>
              </a:ext>
            </a:extLst>
          </p:cNvPr>
          <p:cNvSpPr txBox="1"/>
          <p:nvPr/>
        </p:nvSpPr>
        <p:spPr>
          <a:xfrm>
            <a:off x="6223000" y="5918201"/>
            <a:ext cx="212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Inserir logo da SEFAZ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654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0BC5367-8B44-4CEB-A5BF-4E8C1A81214C}"/>
              </a:ext>
            </a:extLst>
          </p:cNvPr>
          <p:cNvSpPr/>
          <p:nvPr/>
        </p:nvSpPr>
        <p:spPr>
          <a:xfrm>
            <a:off x="704453" y="1400097"/>
            <a:ext cx="1899147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t-BR" sz="1600" b="1" dirty="0">
                <a:effectLst/>
                <a:ea typeface="Calibri" panose="020F0502020204030204" pitchFamily="34" charset="0"/>
              </a:rPr>
              <a:t>R$ mil</a:t>
            </a:r>
            <a:r>
              <a:rPr lang="pt-BR" sz="1600" dirty="0"/>
              <a:t> </a:t>
            </a:r>
            <a:endParaRPr lang="pt-BR" sz="1600" dirty="0">
              <a:solidFill>
                <a:srgbClr val="00504D"/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139781E-33F8-405D-ABF0-199E3D720556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25CB5CC7-1FDC-471F-9184-2698CC6AC5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F5B28AE-CCE2-4106-BCDA-0FD2F36C92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E9BAB7E-0F99-2E75-4BBE-55859CFD870F}"/>
              </a:ext>
            </a:extLst>
          </p:cNvPr>
          <p:cNvSpPr txBox="1"/>
          <p:nvPr/>
        </p:nvSpPr>
        <p:spPr>
          <a:xfrm>
            <a:off x="678133" y="5744014"/>
            <a:ext cx="175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1">
                    <a:lumMod val="50000"/>
                  </a:schemeClr>
                </a:solidFill>
              </a:rPr>
              <a:t>Fonte: Sistema FPE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05A3C0B-C0C5-4BB9-A2C6-01EE1176CC26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Pagamentos de Precatórios, conforme modalidade</a:t>
            </a:r>
            <a:endParaRPr lang="pt-BR" sz="3600" dirty="0">
              <a:solidFill>
                <a:srgbClr val="00504D"/>
              </a:solidFill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7A3731D6-043D-C198-5858-7B9CDE643D7F}"/>
              </a:ext>
            </a:extLst>
          </p:cNvPr>
          <p:cNvGraphicFramePr>
            <a:graphicFrameLocks noGrp="1"/>
          </p:cNvGraphicFramePr>
          <p:nvPr/>
        </p:nvGraphicFramePr>
        <p:xfrm>
          <a:off x="678133" y="1994275"/>
          <a:ext cx="10980001" cy="25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4656">
                  <a:extLst>
                    <a:ext uri="{9D8B030D-6E8A-4147-A177-3AD203B41FA5}">
                      <a16:colId xmlns:a16="http://schemas.microsoft.com/office/drawing/2014/main" val="240052650"/>
                    </a:ext>
                  </a:extLst>
                </a:gridCol>
                <a:gridCol w="1156336">
                  <a:extLst>
                    <a:ext uri="{9D8B030D-6E8A-4147-A177-3AD203B41FA5}">
                      <a16:colId xmlns:a16="http://schemas.microsoft.com/office/drawing/2014/main" val="1157585766"/>
                    </a:ext>
                  </a:extLst>
                </a:gridCol>
                <a:gridCol w="1114592">
                  <a:extLst>
                    <a:ext uri="{9D8B030D-6E8A-4147-A177-3AD203B41FA5}">
                      <a16:colId xmlns:a16="http://schemas.microsoft.com/office/drawing/2014/main" val="1840050049"/>
                    </a:ext>
                  </a:extLst>
                </a:gridCol>
                <a:gridCol w="1030470">
                  <a:extLst>
                    <a:ext uri="{9D8B030D-6E8A-4147-A177-3AD203B41FA5}">
                      <a16:colId xmlns:a16="http://schemas.microsoft.com/office/drawing/2014/main" val="2314993017"/>
                    </a:ext>
                  </a:extLst>
                </a:gridCol>
                <a:gridCol w="914808">
                  <a:extLst>
                    <a:ext uri="{9D8B030D-6E8A-4147-A177-3AD203B41FA5}">
                      <a16:colId xmlns:a16="http://schemas.microsoft.com/office/drawing/2014/main" val="3050661929"/>
                    </a:ext>
                  </a:extLst>
                </a:gridCol>
                <a:gridCol w="935838">
                  <a:extLst>
                    <a:ext uri="{9D8B030D-6E8A-4147-A177-3AD203B41FA5}">
                      <a16:colId xmlns:a16="http://schemas.microsoft.com/office/drawing/2014/main" val="1718571259"/>
                    </a:ext>
                  </a:extLst>
                </a:gridCol>
                <a:gridCol w="1051499">
                  <a:extLst>
                    <a:ext uri="{9D8B030D-6E8A-4147-A177-3AD203B41FA5}">
                      <a16:colId xmlns:a16="http://schemas.microsoft.com/office/drawing/2014/main" val="3321737687"/>
                    </a:ext>
                  </a:extLst>
                </a:gridCol>
                <a:gridCol w="1261802">
                  <a:extLst>
                    <a:ext uri="{9D8B030D-6E8A-4147-A177-3AD203B41FA5}">
                      <a16:colId xmlns:a16="http://schemas.microsoft.com/office/drawing/2014/main" val="1340998565"/>
                    </a:ext>
                  </a:extLst>
                </a:gridCol>
              </a:tblGrid>
              <a:tr h="455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MODALIDADE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5678" marR="5678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2017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2018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  2019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2020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2021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2022*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Total**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5678" marB="0" anchor="ctr">
                    <a:solidFill>
                      <a:srgbClr val="0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425240"/>
                  </a:ext>
                </a:extLst>
              </a:tr>
              <a:tr h="53416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Ordem Cronológica e de Preferências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85170" marR="5678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 1.225.664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170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484.514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170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302.961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>
                          <a:effectLst/>
                          <a:latin typeface="+mj-lt"/>
                        </a:rPr>
                        <a:t>270.970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>
                          <a:effectLst/>
                          <a:latin typeface="+mj-lt"/>
                        </a:rPr>
                        <a:t>402.248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>
                          <a:effectLst/>
                          <a:latin typeface="+mj-lt"/>
                        </a:rPr>
                        <a:t>398.460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3.084.817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360320"/>
                  </a:ext>
                </a:extLst>
              </a:tr>
              <a:tr h="53416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Acordos via Câmara de Conciliação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85170" marR="5678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   409.280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170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 107.640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170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312.385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128.722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202.771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>
                          <a:effectLst/>
                          <a:latin typeface="+mj-lt"/>
                        </a:rPr>
                        <a:t>197.365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1.358.163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17649"/>
                  </a:ext>
                </a:extLst>
              </a:tr>
              <a:tr h="53416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Compensação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85170" marR="5678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170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41.997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170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937.427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207.502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185.099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128.372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1.500.397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63446"/>
                  </a:ext>
                </a:extLst>
              </a:tr>
              <a:tr h="53416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85170" marR="5678" marT="5678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1.636.961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170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 636.169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170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1.552.773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607.194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790.117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724.197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5.947.411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678" marR="144000" marT="5678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984893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715EEBAD-A659-4181-9822-97A38362EBD4}"/>
              </a:ext>
            </a:extLst>
          </p:cNvPr>
          <p:cNvSpPr txBox="1"/>
          <p:nvPr/>
        </p:nvSpPr>
        <p:spPr>
          <a:xfrm>
            <a:off x="678133" y="4748429"/>
            <a:ext cx="2155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1">
                    <a:lumMod val="50000"/>
                  </a:schemeClr>
                </a:solidFill>
              </a:rPr>
              <a:t>* Até outubro</a:t>
            </a:r>
          </a:p>
          <a:p>
            <a:r>
              <a:rPr lang="pt-BR" sz="1600" dirty="0">
                <a:solidFill>
                  <a:schemeClr val="bg1">
                    <a:lumMod val="50000"/>
                  </a:schemeClr>
                </a:solidFill>
              </a:rPr>
              <a:t>** Período 2017 a 2022</a:t>
            </a:r>
          </a:p>
        </p:txBody>
      </p:sp>
    </p:spTree>
    <p:extLst>
      <p:ext uri="{BB962C8B-B14F-4D97-AF65-F5344CB8AC3E}">
        <p14:creationId xmlns:p14="http://schemas.microsoft.com/office/powerpoint/2010/main" val="97591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0BC5367-8B44-4CEB-A5BF-4E8C1A81214C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8ª Rodada de Conciliação</a:t>
            </a:r>
            <a:endParaRPr lang="pt-BR" sz="3600" dirty="0">
              <a:solidFill>
                <a:srgbClr val="00504D"/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139781E-33F8-405D-ABF0-199E3D720556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25CB5CC7-1FDC-471F-9184-2698CC6AC5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F5B28AE-CCE2-4106-BCDA-0FD2F36C92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220A551-69C7-496E-A7B1-887778A2E731}"/>
              </a:ext>
            </a:extLst>
          </p:cNvPr>
          <p:cNvSpPr txBox="1"/>
          <p:nvPr/>
        </p:nvSpPr>
        <p:spPr>
          <a:xfrm>
            <a:off x="1106021" y="1219099"/>
            <a:ext cx="10295350" cy="8658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Posição 29/11/22 em relação as solicitações apresentadas: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Analisadas: 12.514 (incluí precatórios emitidos até 2011).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Inaptas/indeferidas: 5.897 (48,56%).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Homologadas: 2.667 (21,31%).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Recusadas pela parte: 180 (1,44%).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Em tramitação: 3.770  (30,13%).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Saldo em conta: R$ 593.869 mil.</a:t>
            </a:r>
            <a:endParaRPr lang="pt-BR" sz="2400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Valor reservado: R$ 137.089 mil.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Valor pago em Out/22: R$ 33,24 milhões (Baixa de R$ 55,4 milhões).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b="1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b="1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56767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0BC5367-8B44-4CEB-A5BF-4E8C1A81214C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Programa Pró-Sustentabilidade</a:t>
            </a:r>
            <a:endParaRPr lang="pt-BR" sz="3600" dirty="0">
              <a:solidFill>
                <a:srgbClr val="00504D"/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139781E-33F8-405D-ABF0-199E3D720556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25CB5CC7-1FDC-471F-9184-2698CC6AC5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F5B28AE-CCE2-4106-BCDA-0FD2F36C92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220A551-69C7-496E-A7B1-887778A2E731}"/>
              </a:ext>
            </a:extLst>
          </p:cNvPr>
          <p:cNvSpPr txBox="1"/>
          <p:nvPr/>
        </p:nvSpPr>
        <p:spPr>
          <a:xfrm>
            <a:off x="855133" y="1100566"/>
            <a:ext cx="110236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Trata-se de </a:t>
            </a: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Operação de Crédito </a:t>
            </a: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a ser contratada junto ao BID destinada ao</a:t>
            </a: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 pagamento de precatórios na modalidade “Acordos Administrativos Diretos”.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Valor: </a:t>
            </a: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US$ 500 Milhões.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Situação</a:t>
            </a: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: Pleito aprovado pela COFIEX, Resolução N° 058, de 25/10/2022.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Previsão de Contratação</a:t>
            </a: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: Setembro de 2023.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Forma de liberação dos recursos</a:t>
            </a: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: ressarcimento dos valores pagos.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Cronograma de desembolso</a:t>
            </a: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: mediante apresentação.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Prazo de Amortização</a:t>
            </a: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: 25 anos, com 3 de carência.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Custo da Operação</a:t>
            </a: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: SFOR, em torno 4%a.a.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Conta financeira separada, eventuais rendimentos sendo capitalizados e informações atualizadas no Portal</a:t>
            </a: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.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b="1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b="1" kern="500" spc="-41" dirty="0">
              <a:solidFill>
                <a:srgbClr val="374E4E"/>
              </a:solidFill>
              <a:cs typeface="Segoe UI" panose="020B0502040204020203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17355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sted-image">
            <a:extLst>
              <a:ext uri="{FF2B5EF4-FFF2-40B4-BE49-F238E27FC236}">
                <a16:creationId xmlns:a16="http://schemas.microsoft.com/office/drawing/2014/main" id="{7440B078-CA3D-440B-A625-9776239E5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948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14FA0529-0D85-425E-B262-0478327581B7}"/>
              </a:ext>
            </a:extLst>
          </p:cNvPr>
          <p:cNvSpPr/>
          <p:nvPr/>
        </p:nvSpPr>
        <p:spPr>
          <a:xfrm>
            <a:off x="8465602" y="302209"/>
            <a:ext cx="3195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000" b="1" dirty="0">
                <a:solidFill>
                  <a:srgbClr val="D0CECE"/>
                </a:solidFill>
                <a:latin typeface="+mj-lt"/>
                <a:cs typeface="Calibri" panose="020F0502020204030204" pitchFamily="34" charset="0"/>
              </a:rPr>
              <a:t>Novembro de 2022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EC150D7-0636-4C62-8D4E-927BCA2A26F4}"/>
              </a:ext>
            </a:extLst>
          </p:cNvPr>
          <p:cNvSpPr txBox="1">
            <a:spLocks/>
          </p:cNvSpPr>
          <p:nvPr/>
        </p:nvSpPr>
        <p:spPr>
          <a:xfrm>
            <a:off x="1064027" y="1462507"/>
            <a:ext cx="8999422" cy="12661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  <a:defRPr/>
            </a:pPr>
            <a:r>
              <a:rPr lang="pt-BR" sz="6000" b="1" dirty="0">
                <a:solidFill>
                  <a:srgbClr val="0050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OBRIGADO!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BED713F-202C-454C-36F4-165CC4B5FE02}"/>
              </a:ext>
            </a:extLst>
          </p:cNvPr>
          <p:cNvSpPr txBox="1"/>
          <p:nvPr/>
        </p:nvSpPr>
        <p:spPr>
          <a:xfrm>
            <a:off x="1064027" y="2782580"/>
            <a:ext cx="264245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dirty="0"/>
              <a:t>Marcos Antonio Bosio</a:t>
            </a:r>
          </a:p>
          <a:p>
            <a:pPr>
              <a:spcBef>
                <a:spcPts val="600"/>
              </a:spcBef>
            </a:pPr>
            <a:r>
              <a:rPr lang="pt-BR" dirty="0"/>
              <a:t>marcosbo@sefaz.rs.gov.br</a:t>
            </a:r>
          </a:p>
        </p:txBody>
      </p:sp>
      <p:pic>
        <p:nvPicPr>
          <p:cNvPr id="10" name="Imagem 9" descr="logo_tesouro.png">
            <a:extLst>
              <a:ext uri="{FF2B5EF4-FFF2-40B4-BE49-F238E27FC236}">
                <a16:creationId xmlns:a16="http://schemas.microsoft.com/office/drawing/2014/main" id="{3C836E2A-3F88-4EE0-A6E1-12EC3F586D8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199" y="5716417"/>
            <a:ext cx="1154034" cy="696626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179341BD-1F64-4580-8563-5C13BF781E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8546" y="5450891"/>
            <a:ext cx="295275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4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22E3475-CA9E-41B7-9BEB-81F58E7B4F2D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Função da SEFAZ</a:t>
            </a:r>
            <a:endParaRPr lang="pt-BR" sz="3600" dirty="0">
              <a:solidFill>
                <a:srgbClr val="00504D"/>
              </a:solidFill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2402373D-E04D-46B4-9853-76AB34481068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7F51FD8D-3904-4015-8D89-921EC81A58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607D557-4EEB-4253-A238-A4F336C9E7B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7B9F0A2-C016-4F9B-8179-841331D392D4}"/>
              </a:ext>
            </a:extLst>
          </p:cNvPr>
          <p:cNvSpPr txBox="1"/>
          <p:nvPr/>
        </p:nvSpPr>
        <p:spPr>
          <a:xfrm>
            <a:off x="751878" y="2502137"/>
            <a:ext cx="11082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Empenhar, liquidar e pagar as RPVs.</a:t>
            </a:r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Disponibilizar recursos ao Tribunal de Justiça, empenhar e liquidar as despesas com precatórios.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44561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22E3475-CA9E-41B7-9BEB-81F58E7B4F2D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Características do Processo Precatórios e RPVs</a:t>
            </a:r>
            <a:endParaRPr lang="pt-BR" sz="3600" dirty="0">
              <a:solidFill>
                <a:srgbClr val="00504D"/>
              </a:solidFill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2402373D-E04D-46B4-9853-76AB34481068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7F51FD8D-3904-4015-8D89-921EC81A58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607D557-4EEB-4253-A238-A4F336C9E7B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7B9F0A2-C016-4F9B-8179-841331D392D4}"/>
              </a:ext>
            </a:extLst>
          </p:cNvPr>
          <p:cNvSpPr txBox="1"/>
          <p:nvPr/>
        </p:nvSpPr>
        <p:spPr>
          <a:xfrm>
            <a:off x="704453" y="1303730"/>
            <a:ext cx="11082159" cy="5661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/>
              <a:t>O processamento de precatórios e RPVs possuí características que o torna de alta complexidade: </a:t>
            </a:r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b="1" dirty="0"/>
              <a:t>Envolve instituições com focos diferentes: </a:t>
            </a:r>
            <a:r>
              <a:rPr lang="pt-BR" sz="2000" dirty="0"/>
              <a:t>a partir de 2020 o fluxo é compartilhado com o Tribunal de Justiça do Estado e demais tribunais, Procuradoria-Geral do Estado e Secretaria da Fazenda, antes também incluía todas as entidades da Administração Indireta do Estado. Além das partes.</a:t>
            </a:r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b="1" dirty="0"/>
              <a:t>Dificuldade de Padronização: </a:t>
            </a:r>
            <a:r>
              <a:rPr lang="pt-BR" sz="2000" dirty="0"/>
              <a:t>cada decisão judicial possui a sua especificidade e são expedidas por diferentes juízos.</a:t>
            </a:r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b="1" dirty="0"/>
              <a:t>Múltiplos atores envolvidos em cada instituição</a:t>
            </a:r>
            <a:r>
              <a:rPr lang="pt-BR" sz="2000" dirty="0"/>
              <a:t>: o que agrega complexidade para a governança interna a cada instituição e, mais ainda, nas relações entre as instituições. </a:t>
            </a:r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b="1" dirty="0"/>
              <a:t>Cada instituição possui autonomia na sua esfera de atuação</a:t>
            </a:r>
            <a:r>
              <a:rPr lang="pt-BR" sz="2000" dirty="0"/>
              <a:t>, inexistindo hierarquia, o que demanda processos de pactuação o tempo todo.</a:t>
            </a: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endParaRPr lang="pt-BR" sz="2000" dirty="0"/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65376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0BC5367-8B44-4CEB-A5BF-4E8C1A81214C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Requisições de Pequeno Valor - RPVs</a:t>
            </a:r>
            <a:endParaRPr lang="pt-BR" sz="3600" dirty="0">
              <a:solidFill>
                <a:srgbClr val="00504D"/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139781E-33F8-405D-ABF0-199E3D720556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25CB5CC7-1FDC-471F-9184-2698CC6AC5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F5B28AE-CCE2-4106-BCDA-0FD2F36C92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220A551-69C7-496E-A7B1-887778A2E731}"/>
              </a:ext>
            </a:extLst>
          </p:cNvPr>
          <p:cNvSpPr txBox="1"/>
          <p:nvPr/>
        </p:nvSpPr>
        <p:spPr>
          <a:xfrm>
            <a:off x="1230344" y="1334710"/>
            <a:ext cx="10295350" cy="443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Marcos importantes nos últimos anos: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000" dirty="0"/>
              <a:t>Jan/19: site da SEFAZ torna transparente o processamento das RPVs.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000" dirty="0"/>
              <a:t>Mar/19: os pagamentos passam a ser em dia.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000" dirty="0"/>
              <a:t>Set/19: a formalização das decisões judiciais passa ocorrer mediante troca de arquivos – RPV eletrônica, em acordo com a Corregedoria do TJ.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000" dirty="0" err="1"/>
              <a:t>Nov</a:t>
            </a:r>
            <a:r>
              <a:rPr lang="pt-BR" sz="2000" dirty="0"/>
              <a:t>/19: o processamento/pagamento de todas as entidades do Estado passa a ser centralizado na SEFAZ.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000" dirty="0" err="1"/>
              <a:t>Nov</a:t>
            </a:r>
            <a:r>
              <a:rPr lang="pt-BR" sz="2000" dirty="0"/>
              <a:t>/22: em acordo com PGE e Corregedoria do TJ, estamos discutindo novo formato para o arquivo das RPVs eletrônicas, de forma a cumprir a Resolução N° 303/2019 do CNJ e minimizar erros de processamento/pagamento.</a:t>
            </a:r>
          </a:p>
        </p:txBody>
      </p:sp>
    </p:spTree>
    <p:extLst>
      <p:ext uri="{BB962C8B-B14F-4D97-AF65-F5344CB8AC3E}">
        <p14:creationId xmlns:p14="http://schemas.microsoft.com/office/powerpoint/2010/main" val="266651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0BC5367-8B44-4CEB-A5BF-4E8C1A81214C}"/>
              </a:ext>
            </a:extLst>
          </p:cNvPr>
          <p:cNvSpPr/>
          <p:nvPr/>
        </p:nvSpPr>
        <p:spPr>
          <a:xfrm>
            <a:off x="1576446" y="1375986"/>
            <a:ext cx="138878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R$ mil</a:t>
            </a:r>
            <a:r>
              <a:rPr lang="pt-BR" sz="2800" dirty="0"/>
              <a:t> </a:t>
            </a:r>
            <a:endParaRPr lang="pt-BR" sz="2800" dirty="0">
              <a:solidFill>
                <a:srgbClr val="00504D"/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139781E-33F8-405D-ABF0-199E3D720556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25CB5CC7-1FDC-471F-9184-2698CC6AC5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F5B28AE-CCE2-4106-BCDA-0FD2F36C92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E9BAB7E-0F99-2E75-4BBE-55859CFD870F}"/>
              </a:ext>
            </a:extLst>
          </p:cNvPr>
          <p:cNvSpPr txBox="1"/>
          <p:nvPr/>
        </p:nvSpPr>
        <p:spPr>
          <a:xfrm>
            <a:off x="1576446" y="5607584"/>
            <a:ext cx="175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1">
                    <a:lumMod val="50000"/>
                  </a:schemeClr>
                </a:solidFill>
              </a:rPr>
              <a:t>Fonte: Sistema FPE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9CE3998-5BBF-74A4-500D-4EAC31AA1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417693"/>
              </p:ext>
            </p:extLst>
          </p:nvPr>
        </p:nvGraphicFramePr>
        <p:xfrm>
          <a:off x="1576446" y="2167927"/>
          <a:ext cx="9039108" cy="23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7257">
                  <a:extLst>
                    <a:ext uri="{9D8B030D-6E8A-4147-A177-3AD203B41FA5}">
                      <a16:colId xmlns:a16="http://schemas.microsoft.com/office/drawing/2014/main" val="1213581868"/>
                    </a:ext>
                  </a:extLst>
                </a:gridCol>
                <a:gridCol w="2391827">
                  <a:extLst>
                    <a:ext uri="{9D8B030D-6E8A-4147-A177-3AD203B41FA5}">
                      <a16:colId xmlns:a16="http://schemas.microsoft.com/office/drawing/2014/main" val="139482169"/>
                    </a:ext>
                  </a:extLst>
                </a:gridCol>
                <a:gridCol w="1959503">
                  <a:extLst>
                    <a:ext uri="{9D8B030D-6E8A-4147-A177-3AD203B41FA5}">
                      <a16:colId xmlns:a16="http://schemas.microsoft.com/office/drawing/2014/main" val="3430253483"/>
                    </a:ext>
                  </a:extLst>
                </a:gridCol>
                <a:gridCol w="1530255">
                  <a:extLst>
                    <a:ext uri="{9D8B030D-6E8A-4147-A177-3AD203B41FA5}">
                      <a16:colId xmlns:a16="http://schemas.microsoft.com/office/drawing/2014/main" val="2569216233"/>
                    </a:ext>
                  </a:extLst>
                </a:gridCol>
                <a:gridCol w="1840266">
                  <a:extLst>
                    <a:ext uri="{9D8B030D-6E8A-4147-A177-3AD203B41FA5}">
                      <a16:colId xmlns:a16="http://schemas.microsoft.com/office/drawing/2014/main" val="1752553714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cap="all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</a:rPr>
                        <a:t>PAGAMENTO TESOURO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</a:rPr>
                        <a:t>SEQUESTRO JUDICIAL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</a:rPr>
                        <a:t>TOTAL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</a:rPr>
                        <a:t>SEQUESTRO/TOTAL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5209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2017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167.378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350.147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517.525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67,7%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8410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2018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308.210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257.583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565.793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45,5%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66755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2019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305.331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56.422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361.753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15,6%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18976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2020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251.803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18.621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270.424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6,9%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53295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2021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164.646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>
                          <a:effectLst/>
                        </a:rPr>
                        <a:t>14.433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179.079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cap="all" dirty="0">
                          <a:effectLst/>
                        </a:rPr>
                        <a:t>8,1%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865739"/>
                  </a:ext>
                </a:extLst>
              </a:tr>
            </a:tbl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9E9367B6-EE1B-4417-AAA2-1AD4256B8530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RPVs – Histórico de Pagamentos</a:t>
            </a:r>
            <a:endParaRPr lang="pt-BR" sz="3600" dirty="0">
              <a:solidFill>
                <a:srgbClr val="0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44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0BC5367-8B44-4CEB-A5BF-4E8C1A81214C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Precatórios – Formas de Pagamento</a:t>
            </a:r>
            <a:endParaRPr lang="pt-BR" sz="3600" dirty="0">
              <a:solidFill>
                <a:srgbClr val="00504D"/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139781E-33F8-405D-ABF0-199E3D720556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25CB5CC7-1FDC-471F-9184-2698CC6AC5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F5B28AE-CCE2-4106-BCDA-0FD2F36C92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220A551-69C7-496E-A7B1-887778A2E731}"/>
              </a:ext>
            </a:extLst>
          </p:cNvPr>
          <p:cNvSpPr txBox="1"/>
          <p:nvPr/>
        </p:nvSpPr>
        <p:spPr>
          <a:xfrm>
            <a:off x="1173755" y="1837166"/>
            <a:ext cx="10295350" cy="219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Ordem cronológica: </a:t>
            </a:r>
            <a:r>
              <a:rPr lang="pt-BR" sz="2400" kern="500" spc="-41" dirty="0">
                <a:solidFill>
                  <a:srgbClr val="374E4E"/>
                </a:solidFill>
                <a:cs typeface="Segoe UI" panose="020B0502040204020203" pitchFamily="34" charset="0"/>
              </a:rPr>
              <a:t>atualmente somente está sendo possível pagar as preferências.</a:t>
            </a:r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dirty="0"/>
              <a:t>Acordos Administrativos Diretos: </a:t>
            </a:r>
            <a:r>
              <a:rPr lang="pt-BR" sz="2400" dirty="0"/>
              <a:t>está sendo processada a 8ª Rodada.</a:t>
            </a:r>
            <a:endParaRPr lang="pt-BR" sz="2400" b="1" dirty="0"/>
          </a:p>
          <a:p>
            <a:pPr marL="342900" indent="-3429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400" b="1" dirty="0"/>
              <a:t>Programa COMPENSA: </a:t>
            </a:r>
            <a:r>
              <a:rPr lang="pt-BR" sz="2400" dirty="0"/>
              <a:t>troca de precatórios por divida ativa lançada até </a:t>
            </a:r>
            <a:r>
              <a:rPr lang="pt-BR" sz="2400" dirty="0" err="1"/>
              <a:t>abr</a:t>
            </a:r>
            <a:r>
              <a:rPr lang="pt-BR" sz="2400" dirty="0"/>
              <a:t>/2015.</a:t>
            </a:r>
          </a:p>
        </p:txBody>
      </p:sp>
    </p:spTree>
    <p:extLst>
      <p:ext uri="{BB962C8B-B14F-4D97-AF65-F5344CB8AC3E}">
        <p14:creationId xmlns:p14="http://schemas.microsoft.com/office/powerpoint/2010/main" val="220392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0BC5367-8B44-4CEB-A5BF-4E8C1A81214C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Precatórios – Alguns eventos</a:t>
            </a:r>
            <a:endParaRPr lang="pt-BR" sz="3600" dirty="0">
              <a:solidFill>
                <a:srgbClr val="00504D"/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139781E-33F8-405D-ABF0-199E3D720556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25CB5CC7-1FDC-471F-9184-2698CC6AC5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F5B28AE-CCE2-4106-BCDA-0FD2F36C92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220A551-69C7-496E-A7B1-887778A2E731}"/>
              </a:ext>
            </a:extLst>
          </p:cNvPr>
          <p:cNvSpPr txBox="1"/>
          <p:nvPr/>
        </p:nvSpPr>
        <p:spPr>
          <a:xfrm>
            <a:off x="1173755" y="887041"/>
            <a:ext cx="10295350" cy="596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/>
              <a:t>Out/15: Criação da Câmara de Conciliação de Precatórios na PGE.</a:t>
            </a:r>
          </a:p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 err="1"/>
              <a:t>Nov</a:t>
            </a:r>
            <a:r>
              <a:rPr lang="pt-BR" dirty="0"/>
              <a:t>/18: início da operação do COMPENSA.</a:t>
            </a:r>
          </a:p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/>
              <a:t>Jan/19: TJ determina sequestro de R$ 270 milhões, posteriormente suspenso pelo STF, que determinou ao Estado continuar destinando 1,5% da RCL.</a:t>
            </a:r>
          </a:p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/>
              <a:t>Out/19: Governador cria GT para elaboração do Plano de Pagamentos de Precatórios (</a:t>
            </a:r>
            <a:r>
              <a:rPr lang="pt-BR" b="0" i="0" dirty="0">
                <a:solidFill>
                  <a:srgbClr val="242424"/>
                </a:solidFill>
                <a:effectLst/>
                <a:latin typeface="-apple-system"/>
              </a:rPr>
              <a:t>Decreto n. 54.815/19)</a:t>
            </a:r>
            <a:r>
              <a:rPr lang="pt-BR" dirty="0"/>
              <a:t>.</a:t>
            </a:r>
          </a:p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/>
              <a:t>Jan/20: o processamento dos precatórios de todas as entidades do Estado passa a ser centralizado na SEFAZ.</a:t>
            </a:r>
          </a:p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 err="1"/>
              <a:t>Jun</a:t>
            </a:r>
            <a:r>
              <a:rPr lang="pt-BR" dirty="0"/>
              <a:t>/20: TJ inicia a virtualização do estoque de precatórios, processo concluído em </a:t>
            </a:r>
            <a:r>
              <a:rPr lang="pt-BR" dirty="0" err="1"/>
              <a:t>nov</a:t>
            </a:r>
            <a:r>
              <a:rPr lang="pt-BR" dirty="0"/>
              <a:t>/21.</a:t>
            </a:r>
          </a:p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/>
              <a:t>Out/20: inicia a troca de arquivos entre o TJ e a SEFAZ, para o processamento dos precatórios.</a:t>
            </a:r>
          </a:p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/>
              <a:t>Jan/22: Lançamento do Edital da 8ª Rodada de Conciliação.</a:t>
            </a:r>
          </a:p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dirty="0" err="1"/>
              <a:t>Abr</a:t>
            </a:r>
            <a:r>
              <a:rPr lang="pt-BR" dirty="0"/>
              <a:t>/22: Início das negociações com o BID de OC para pagamento de Precatórios, na modalidade de “Acordos Administrativos Diretos” – Pró-Sustentabilidade.</a:t>
            </a:r>
          </a:p>
        </p:txBody>
      </p:sp>
    </p:spTree>
    <p:extLst>
      <p:ext uri="{BB962C8B-B14F-4D97-AF65-F5344CB8AC3E}">
        <p14:creationId xmlns:p14="http://schemas.microsoft.com/office/powerpoint/2010/main" val="264658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139781E-33F8-405D-ABF0-199E3D720556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25CB5CC7-1FDC-471F-9184-2698CC6AC5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F5B28AE-CCE2-4106-BCDA-0FD2F36C92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2E1D1D6-7653-556D-64ED-CDB0D4E55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03531"/>
              </p:ext>
            </p:extLst>
          </p:nvPr>
        </p:nvGraphicFramePr>
        <p:xfrm>
          <a:off x="2609663" y="1882093"/>
          <a:ext cx="6481174" cy="34560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162112">
                  <a:extLst>
                    <a:ext uri="{9D8B030D-6E8A-4147-A177-3AD203B41FA5}">
                      <a16:colId xmlns:a16="http://schemas.microsoft.com/office/drawing/2014/main" val="2344256741"/>
                    </a:ext>
                  </a:extLst>
                </a:gridCol>
                <a:gridCol w="1969806">
                  <a:extLst>
                    <a:ext uri="{9D8B030D-6E8A-4147-A177-3AD203B41FA5}">
                      <a16:colId xmlns:a16="http://schemas.microsoft.com/office/drawing/2014/main" val="101729981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04066271"/>
                    </a:ext>
                  </a:extLst>
                </a:gridCol>
                <a:gridCol w="1520456">
                  <a:extLst>
                    <a:ext uri="{9D8B030D-6E8A-4147-A177-3AD203B41FA5}">
                      <a16:colId xmlns:a16="http://schemas.microsoft.com/office/drawing/2014/main" val="342672899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9392" marT="9392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Valor da Dívida*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9392" marT="9392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RCL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9392" marT="9392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 da RCL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9392" marT="9392" marB="0" anchor="ctr">
                    <a:solidFill>
                      <a:srgbClr val="0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97306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0800" marT="9392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10.932.497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30.139.170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36,27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extLst>
                  <a:ext uri="{0D108BD9-81ED-4DB2-BD59-A6C34878D82A}">
                    <a16:rowId xmlns:a16="http://schemas.microsoft.com/office/drawing/2014/main" val="305752626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0800" marT="9392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13.276.164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34.654.900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38,31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extLst>
                  <a:ext uri="{0D108BD9-81ED-4DB2-BD59-A6C34878D82A}">
                    <a16:rowId xmlns:a16="http://schemas.microsoft.com/office/drawing/2014/main" val="7352922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0800" marT="9392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13.107.575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35.045.930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37,40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extLst>
                  <a:ext uri="{0D108BD9-81ED-4DB2-BD59-A6C34878D82A}">
                    <a16:rowId xmlns:a16="http://schemas.microsoft.com/office/drawing/2014/main" val="22892487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0800" marT="9392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15.296.230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37.773.290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40,49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extLst>
                  <a:ext uri="{0D108BD9-81ED-4DB2-BD59-A6C34878D82A}">
                    <a16:rowId xmlns:a16="http://schemas.microsoft.com/office/drawing/2014/main" val="17225198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0800" marT="9392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15.640.358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39.779.440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39,32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extLst>
                  <a:ext uri="{0D108BD9-81ED-4DB2-BD59-A6C34878D82A}">
                    <a16:rowId xmlns:a16="http://schemas.microsoft.com/office/drawing/2014/main" val="185988476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0800" marT="9392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15.336.616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42.073.520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36,45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extLst>
                  <a:ext uri="{0D108BD9-81ED-4DB2-BD59-A6C34878D82A}">
                    <a16:rowId xmlns:a16="http://schemas.microsoft.com/office/drawing/2014/main" val="8755574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0800" marT="9392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      15.220.625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         53.878.110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28,25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2" marR="180000" marT="9392" marB="0" anchor="ctr"/>
                </a:tc>
                <a:extLst>
                  <a:ext uri="{0D108BD9-81ED-4DB2-BD59-A6C34878D82A}">
                    <a16:rowId xmlns:a16="http://schemas.microsoft.com/office/drawing/2014/main" val="1534688583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0ABCEF06-51F8-67C1-1BF0-105467247EFF}"/>
              </a:ext>
            </a:extLst>
          </p:cNvPr>
          <p:cNvSpPr txBox="1"/>
          <p:nvPr/>
        </p:nvSpPr>
        <p:spPr>
          <a:xfrm>
            <a:off x="2534092" y="5667910"/>
            <a:ext cx="604191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1600" dirty="0">
                <a:solidFill>
                  <a:schemeClr val="bg1">
                    <a:lumMod val="50000"/>
                  </a:schemeClr>
                </a:solidFill>
              </a:rPr>
              <a:t>Fonte: Sistema FPE</a:t>
            </a:r>
          </a:p>
          <a:p>
            <a:pPr>
              <a:spcBef>
                <a:spcPts val="600"/>
              </a:spcBef>
            </a:pPr>
            <a:r>
              <a:rPr lang="pt-BR" sz="1600" dirty="0">
                <a:solidFill>
                  <a:schemeClr val="bg1">
                    <a:lumMod val="50000"/>
                  </a:schemeClr>
                </a:solidFill>
              </a:rPr>
              <a:t>* Por razões metodológicas os valores diferem dos informados pelo TJ.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A2E2E30-6BDB-4327-B2FA-5AE503BEC3B4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Estoque de Precatórios em relação a RCL</a:t>
            </a:r>
            <a:endParaRPr lang="pt-BR" sz="3600" dirty="0">
              <a:solidFill>
                <a:srgbClr val="00504D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59EE040-87D3-4A74-AA4F-381E14705583}"/>
              </a:ext>
            </a:extLst>
          </p:cNvPr>
          <p:cNvSpPr/>
          <p:nvPr/>
        </p:nvSpPr>
        <p:spPr>
          <a:xfrm>
            <a:off x="2534092" y="1195170"/>
            <a:ext cx="1899147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R$ mil</a:t>
            </a:r>
            <a:r>
              <a:rPr lang="pt-BR" sz="2800" dirty="0"/>
              <a:t> </a:t>
            </a:r>
            <a:endParaRPr lang="pt-BR" sz="2800" dirty="0">
              <a:solidFill>
                <a:srgbClr val="0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86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0BC5367-8B44-4CEB-A5BF-4E8C1A81214C}"/>
              </a:ext>
            </a:extLst>
          </p:cNvPr>
          <p:cNvSpPr/>
          <p:nvPr/>
        </p:nvSpPr>
        <p:spPr>
          <a:xfrm>
            <a:off x="2985155" y="1280576"/>
            <a:ext cx="2676669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t-BR" sz="1600" b="1" dirty="0">
                <a:effectLst/>
                <a:ea typeface="Calibri" panose="020F0502020204030204" pitchFamily="34" charset="0"/>
              </a:rPr>
              <a:t>(1,5% da RCL)  - R$ mil</a:t>
            </a:r>
            <a:endParaRPr lang="pt-BR" sz="2400" dirty="0">
              <a:solidFill>
                <a:srgbClr val="00504D"/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139781E-33F8-405D-ABF0-199E3D720556}"/>
              </a:ext>
            </a:extLst>
          </p:cNvPr>
          <p:cNvCxnSpPr>
            <a:cxnSpLocks/>
          </p:cNvCxnSpPr>
          <p:nvPr/>
        </p:nvCxnSpPr>
        <p:spPr>
          <a:xfrm>
            <a:off x="0" y="876681"/>
            <a:ext cx="12192000" cy="20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25CB5CC7-1FDC-471F-9184-2698CC6AC5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09" b="25293"/>
          <a:stretch/>
        </p:blipFill>
        <p:spPr>
          <a:xfrm rot="16200000">
            <a:off x="225624" y="6380583"/>
            <a:ext cx="253205" cy="70445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F5B28AE-CCE2-4106-BCDA-0FD2F36C92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3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681" y="6547535"/>
            <a:ext cx="2539464" cy="23544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E9BAB7E-0F99-2E75-4BBE-55859CFD870F}"/>
              </a:ext>
            </a:extLst>
          </p:cNvPr>
          <p:cNvSpPr txBox="1"/>
          <p:nvPr/>
        </p:nvSpPr>
        <p:spPr>
          <a:xfrm>
            <a:off x="2974522" y="5802744"/>
            <a:ext cx="175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1">
                    <a:lumMod val="50000"/>
                  </a:schemeClr>
                </a:solidFill>
              </a:rPr>
              <a:t>Fonte: Sistema FPE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477043F-1E48-45BD-8DA9-93EAD32C67EC}"/>
              </a:ext>
            </a:extLst>
          </p:cNvPr>
          <p:cNvSpPr/>
          <p:nvPr/>
        </p:nvSpPr>
        <p:spPr>
          <a:xfrm>
            <a:off x="992909" y="190419"/>
            <a:ext cx="1020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kern="500" spc="-41" dirty="0">
                <a:solidFill>
                  <a:srgbClr val="00504D"/>
                </a:solidFill>
                <a:cs typeface="Segoe UI" panose="020B0502040204020203" pitchFamily="34" charset="0"/>
              </a:rPr>
              <a:t>Valor destinado para pagamentos de Precatórios</a:t>
            </a:r>
            <a:endParaRPr lang="pt-BR" sz="3600" dirty="0">
              <a:solidFill>
                <a:srgbClr val="00504D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EACFC99-EBF6-7EEE-47D3-E3F4FEE4A9A9}"/>
              </a:ext>
            </a:extLst>
          </p:cNvPr>
          <p:cNvGraphicFramePr>
            <a:graphicFrameLocks noGrp="1"/>
          </p:cNvGraphicFramePr>
          <p:nvPr/>
        </p:nvGraphicFramePr>
        <p:xfrm>
          <a:off x="3064342" y="1815029"/>
          <a:ext cx="3960000" cy="345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2479">
                  <a:extLst>
                    <a:ext uri="{9D8B030D-6E8A-4147-A177-3AD203B41FA5}">
                      <a16:colId xmlns:a16="http://schemas.microsoft.com/office/drawing/2014/main" val="4158083793"/>
                    </a:ext>
                  </a:extLst>
                </a:gridCol>
                <a:gridCol w="1987521">
                  <a:extLst>
                    <a:ext uri="{9D8B030D-6E8A-4147-A177-3AD203B41FA5}">
                      <a16:colId xmlns:a16="http://schemas.microsoft.com/office/drawing/2014/main" val="2879157770"/>
                    </a:ext>
                  </a:extLst>
                </a:gridCol>
              </a:tblGrid>
              <a:tr h="38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DEPÓSITOS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0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67241"/>
                  </a:ext>
                </a:extLst>
              </a:tr>
              <a:tr h="38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2015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437.481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848176"/>
                  </a:ext>
                </a:extLst>
              </a:tr>
              <a:tr h="38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6350" marR="6350" marT="635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523.400</a:t>
                      </a:r>
                    </a:p>
                  </a:txBody>
                  <a:tcPr marL="6350" marR="6350" marT="635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70423"/>
                  </a:ext>
                </a:extLst>
              </a:tr>
              <a:tr h="38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2017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523.742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769784"/>
                  </a:ext>
                </a:extLst>
              </a:tr>
              <a:tr h="38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2018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538.864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759198"/>
                  </a:ext>
                </a:extLst>
              </a:tr>
              <a:tr h="38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2019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571.249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265059"/>
                  </a:ext>
                </a:extLst>
              </a:tr>
              <a:tr h="38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2020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595.959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124148"/>
                  </a:ext>
                </a:extLst>
              </a:tr>
              <a:tr h="38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2021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697.766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808437"/>
                  </a:ext>
                </a:extLst>
              </a:tr>
              <a:tr h="38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2022*</a:t>
                      </a:r>
                      <a:endParaRPr lang="pt-BR" sz="16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0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  <a:latin typeface="+mj-lt"/>
                        </a:rPr>
                        <a:t>750.000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614775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7B49AA36-4DD8-4491-8BD9-D0463BF3E997}"/>
              </a:ext>
            </a:extLst>
          </p:cNvPr>
          <p:cNvSpPr txBox="1"/>
          <p:nvPr/>
        </p:nvSpPr>
        <p:spPr>
          <a:xfrm>
            <a:off x="2974522" y="5352134"/>
            <a:ext cx="119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1">
                    <a:lumMod val="50000"/>
                  </a:schemeClr>
                </a:solidFill>
              </a:rPr>
              <a:t>* Estimativa</a:t>
            </a:r>
          </a:p>
        </p:txBody>
      </p:sp>
    </p:spTree>
    <p:extLst>
      <p:ext uri="{BB962C8B-B14F-4D97-AF65-F5344CB8AC3E}">
        <p14:creationId xmlns:p14="http://schemas.microsoft.com/office/powerpoint/2010/main" val="3837943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1004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Precatórios 2023</dc:title>
  <dc:creator>Eduardo Rosemberg Lacher</dc:creator>
  <cp:lastModifiedBy>Marcos Antonio Bosio</cp:lastModifiedBy>
  <cp:revision>20</cp:revision>
  <dcterms:created xsi:type="dcterms:W3CDTF">2022-10-11T14:13:13Z</dcterms:created>
  <dcterms:modified xsi:type="dcterms:W3CDTF">2022-11-30T00:06:54Z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ad1aa98-b4b6-4f6d-a238-eb87b534c92d_Enabled">
    <vt:lpwstr>true</vt:lpwstr>
  </property>
  <property fmtid="{D5CDD505-2E9C-101B-9397-08002B2CF9AE}" pid="3" name="MSIP_Label_aad1aa98-b4b6-4f6d-a238-eb87b534c92d_SetDate">
    <vt:lpwstr>2022-10-17T17:47:04Z</vt:lpwstr>
  </property>
  <property fmtid="{D5CDD505-2E9C-101B-9397-08002B2CF9AE}" pid="4" name="MSIP_Label_aad1aa98-b4b6-4f6d-a238-eb87b534c92d_Method">
    <vt:lpwstr>Standard</vt:lpwstr>
  </property>
  <property fmtid="{D5CDD505-2E9C-101B-9397-08002B2CF9AE}" pid="5" name="MSIP_Label_aad1aa98-b4b6-4f6d-a238-eb87b534c92d_Name">
    <vt:lpwstr>defa4170-0d19-0005-0004-bc88714345d2</vt:lpwstr>
  </property>
  <property fmtid="{D5CDD505-2E9C-101B-9397-08002B2CF9AE}" pid="6" name="MSIP_Label_aad1aa98-b4b6-4f6d-a238-eb87b534c92d_SiteId">
    <vt:lpwstr>83bd090b-756e-4a02-a512-e5ea02c03041</vt:lpwstr>
  </property>
  <property fmtid="{D5CDD505-2E9C-101B-9397-08002B2CF9AE}" pid="7" name="MSIP_Label_aad1aa98-b4b6-4f6d-a238-eb87b534c92d_ActionId">
    <vt:lpwstr>8e9a5c59-4abd-4c48-ab5e-1684b8f376a1</vt:lpwstr>
  </property>
  <property fmtid="{D5CDD505-2E9C-101B-9397-08002B2CF9AE}" pid="8" name="MSIP_Label_aad1aa98-b4b6-4f6d-a238-eb87b534c92d_ContentBits">
    <vt:lpwstr>0</vt:lpwstr>
  </property>
</Properties>
</file>